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0"/>
  </p:notesMasterIdLst>
  <p:sldIdLst>
    <p:sldId id="256" r:id="rId2"/>
    <p:sldId id="383" r:id="rId3"/>
    <p:sldId id="392" r:id="rId4"/>
    <p:sldId id="359" r:id="rId5"/>
    <p:sldId id="393" r:id="rId6"/>
    <p:sldId id="396" r:id="rId7"/>
    <p:sldId id="401" r:id="rId8"/>
    <p:sldId id="397" r:id="rId9"/>
    <p:sldId id="394" r:id="rId10"/>
    <p:sldId id="395" r:id="rId11"/>
    <p:sldId id="399" r:id="rId12"/>
    <p:sldId id="400" r:id="rId13"/>
    <p:sldId id="365" r:id="rId14"/>
    <p:sldId id="402" r:id="rId15"/>
    <p:sldId id="403" r:id="rId16"/>
    <p:sldId id="404" r:id="rId17"/>
    <p:sldId id="409" r:id="rId18"/>
    <p:sldId id="410" r:id="rId19"/>
    <p:sldId id="539" r:id="rId20"/>
    <p:sldId id="540" r:id="rId21"/>
    <p:sldId id="336" r:id="rId22"/>
    <p:sldId id="352" r:id="rId23"/>
    <p:sldId id="353" r:id="rId24"/>
    <p:sldId id="337" r:id="rId25"/>
    <p:sldId id="361" r:id="rId26"/>
    <p:sldId id="363" r:id="rId27"/>
    <p:sldId id="364" r:id="rId28"/>
    <p:sldId id="338"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88249" autoAdjust="0"/>
  </p:normalViewPr>
  <p:slideViewPr>
    <p:cSldViewPr snapToGrid="0">
      <p:cViewPr varScale="1">
        <p:scale>
          <a:sx n="88" d="100"/>
          <a:sy n="88" d="100"/>
        </p:scale>
        <p:origin x="82"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F59F7F-A7D9-4D24-A733-F2437F298236}" type="datetimeFigureOut">
              <a:rPr lang="en-US" smtClean="0"/>
              <a:t>10/5/2024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B3A593-3E8F-4379-9F73-F236B8A380CB}" type="slidenum">
              <a:rPr lang="en-US" smtClean="0"/>
              <a:t>‹#›</a:t>
            </a:fld>
            <a:endParaRPr lang="en-US"/>
          </a:p>
        </p:txBody>
      </p:sp>
    </p:spTree>
    <p:extLst>
      <p:ext uri="{BB962C8B-B14F-4D97-AF65-F5344CB8AC3E}">
        <p14:creationId xmlns:p14="http://schemas.microsoft.com/office/powerpoint/2010/main" val="18448968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a:t>
            </a:fld>
            <a:endParaRPr lang="en-US"/>
          </a:p>
        </p:txBody>
      </p:sp>
    </p:spTree>
    <p:extLst>
      <p:ext uri="{BB962C8B-B14F-4D97-AF65-F5344CB8AC3E}">
        <p14:creationId xmlns:p14="http://schemas.microsoft.com/office/powerpoint/2010/main" val="1575390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3</a:t>
            </a:fld>
            <a:endParaRPr lang="en-US"/>
          </a:p>
        </p:txBody>
      </p:sp>
    </p:spTree>
    <p:extLst>
      <p:ext uri="{BB962C8B-B14F-4D97-AF65-F5344CB8AC3E}">
        <p14:creationId xmlns:p14="http://schemas.microsoft.com/office/powerpoint/2010/main" val="1141443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10</a:t>
            </a:fld>
            <a:endParaRPr lang="en-US"/>
          </a:p>
        </p:txBody>
      </p:sp>
    </p:spTree>
    <p:extLst>
      <p:ext uri="{BB962C8B-B14F-4D97-AF65-F5344CB8AC3E}">
        <p14:creationId xmlns:p14="http://schemas.microsoft.com/office/powerpoint/2010/main" val="4074723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https://www.youtube.com/channel/UC35ZpwldGw7ZJ5R-2sLijzw</a:t>
            </a:r>
          </a:p>
        </p:txBody>
      </p:sp>
      <p:sp>
        <p:nvSpPr>
          <p:cNvPr id="4" name="Slide Number Placeholder 3"/>
          <p:cNvSpPr>
            <a:spLocks noGrp="1"/>
          </p:cNvSpPr>
          <p:nvPr>
            <p:ph type="sldNum" sz="quarter" idx="5"/>
          </p:nvPr>
        </p:nvSpPr>
        <p:spPr/>
        <p:txBody>
          <a:bodyPr/>
          <a:lstStyle/>
          <a:p>
            <a:fld id="{87B3A593-3E8F-4379-9F73-F236B8A380CB}" type="slidenum">
              <a:rPr lang="en-US" smtClean="0"/>
              <a:t>17</a:t>
            </a:fld>
            <a:endParaRPr lang="en-US"/>
          </a:p>
        </p:txBody>
      </p:sp>
    </p:spTree>
    <p:extLst>
      <p:ext uri="{BB962C8B-B14F-4D97-AF65-F5344CB8AC3E}">
        <p14:creationId xmlns:p14="http://schemas.microsoft.com/office/powerpoint/2010/main" val="2263049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https://www.youtube.com/channel/UC35ZpwldGw7ZJ5R-2sLijzw/join</a:t>
            </a:r>
          </a:p>
        </p:txBody>
      </p:sp>
      <p:sp>
        <p:nvSpPr>
          <p:cNvPr id="4" name="Slide Number Placeholder 3"/>
          <p:cNvSpPr>
            <a:spLocks noGrp="1"/>
          </p:cNvSpPr>
          <p:nvPr>
            <p:ph type="sldNum" sz="quarter" idx="5"/>
          </p:nvPr>
        </p:nvSpPr>
        <p:spPr/>
        <p:txBody>
          <a:bodyPr/>
          <a:lstStyle/>
          <a:p>
            <a:fld id="{87B3A593-3E8F-4379-9F73-F236B8A380CB}" type="slidenum">
              <a:rPr lang="en-US" smtClean="0"/>
              <a:t>18</a:t>
            </a:fld>
            <a:endParaRPr lang="en-US"/>
          </a:p>
        </p:txBody>
      </p:sp>
    </p:spTree>
    <p:extLst>
      <p:ext uri="{BB962C8B-B14F-4D97-AF65-F5344CB8AC3E}">
        <p14:creationId xmlns:p14="http://schemas.microsoft.com/office/powerpoint/2010/main" val="3046421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21</a:t>
            </a:fld>
            <a:endParaRPr lang="en-US"/>
          </a:p>
        </p:txBody>
      </p:sp>
    </p:spTree>
    <p:extLst>
      <p:ext uri="{BB962C8B-B14F-4D97-AF65-F5344CB8AC3E}">
        <p14:creationId xmlns:p14="http://schemas.microsoft.com/office/powerpoint/2010/main" val="3150641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24</a:t>
            </a:fld>
            <a:endParaRPr lang="en-US"/>
          </a:p>
        </p:txBody>
      </p:sp>
    </p:spTree>
    <p:extLst>
      <p:ext uri="{BB962C8B-B14F-4D97-AF65-F5344CB8AC3E}">
        <p14:creationId xmlns:p14="http://schemas.microsoft.com/office/powerpoint/2010/main" val="21794840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10/5/2024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10/5/2024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ACDAC3D-8E77-8321-D0DB-97C341D8979E}"/>
              </a:ext>
            </a:extLst>
          </p:cNvPr>
          <p:cNvPicPr>
            <a:picLocks noChangeAspect="1"/>
          </p:cNvPicPr>
          <p:nvPr/>
        </p:nvPicPr>
        <p:blipFill>
          <a:blip r:embed="rId3"/>
          <a:stretch>
            <a:fillRect/>
          </a:stretch>
        </p:blipFill>
        <p:spPr>
          <a:xfrm>
            <a:off x="4631993" y="0"/>
            <a:ext cx="6858000" cy="6858000"/>
          </a:xfrm>
          <a:prstGeom prst="rect">
            <a:avLst/>
          </a:prstGeom>
        </p:spPr>
      </p:pic>
      <p:sp>
        <p:nvSpPr>
          <p:cNvPr id="2" name="Title 1">
            <a:extLst>
              <a:ext uri="{FF2B5EF4-FFF2-40B4-BE49-F238E27FC236}">
                <a16:creationId xmlns:a16="http://schemas.microsoft.com/office/drawing/2014/main" id="{7F12850B-1A1D-5FD3-66C1-3E27164B8A32}"/>
              </a:ext>
            </a:extLst>
          </p:cNvPr>
          <p:cNvSpPr>
            <a:spLocks noGrp="1"/>
          </p:cNvSpPr>
          <p:nvPr>
            <p:ph type="ctrTitle"/>
          </p:nvPr>
        </p:nvSpPr>
        <p:spPr>
          <a:xfrm>
            <a:off x="1851637" y="1978703"/>
            <a:ext cx="8791575" cy="3575791"/>
          </a:xfrm>
        </p:spPr>
        <p:txBody>
          <a:bodyPr>
            <a:normAutofit fontScale="90000"/>
          </a:bodyPr>
          <a:lstStyle/>
          <a:p>
            <a:r>
              <a:rPr lang="en-US" dirty="0"/>
              <a:t>How to</a:t>
            </a:r>
            <a:br>
              <a:rPr lang="en-US" dirty="0"/>
            </a:br>
            <a:r>
              <a:rPr lang="en-US" dirty="0"/>
              <a:t>really use</a:t>
            </a:r>
            <a:br>
              <a:rPr lang="en-US" dirty="0"/>
            </a:br>
            <a:r>
              <a:rPr lang="en-US" dirty="0"/>
              <a:t>Google</a:t>
            </a:r>
            <a:br>
              <a:rPr lang="en-US" dirty="0"/>
            </a:br>
            <a:r>
              <a:rPr lang="en-US" dirty="0"/>
              <a:t>NotebookLM</a:t>
            </a:r>
            <a:br>
              <a:rPr lang="en-US" dirty="0"/>
            </a:br>
            <a:r>
              <a:rPr lang="en-US" dirty="0"/>
              <a:t>update</a:t>
            </a:r>
            <a:br>
              <a:rPr lang="en-US" dirty="0"/>
            </a:br>
            <a:r>
              <a:rPr lang="en-US" dirty="0"/>
              <a:t>Part 3</a:t>
            </a:r>
          </a:p>
        </p:txBody>
      </p:sp>
      <p:pic>
        <p:nvPicPr>
          <p:cNvPr id="5" name="Picture 4">
            <a:extLst>
              <a:ext uri="{FF2B5EF4-FFF2-40B4-BE49-F238E27FC236}">
                <a16:creationId xmlns:a16="http://schemas.microsoft.com/office/drawing/2014/main" id="{BEE43E24-5182-7F92-9F9B-B00D4F7209C5}"/>
              </a:ext>
            </a:extLst>
          </p:cNvPr>
          <p:cNvPicPr>
            <a:picLocks noChangeAspect="1"/>
          </p:cNvPicPr>
          <p:nvPr/>
        </p:nvPicPr>
        <p:blipFill>
          <a:blip r:embed="rId4"/>
          <a:stretch>
            <a:fillRect/>
          </a:stretch>
        </p:blipFill>
        <p:spPr>
          <a:xfrm>
            <a:off x="10212422" y="5554494"/>
            <a:ext cx="1303506" cy="1303506"/>
          </a:xfrm>
          <a:prstGeom prst="rect">
            <a:avLst/>
          </a:prstGeom>
        </p:spPr>
      </p:pic>
    </p:spTree>
    <p:extLst>
      <p:ext uri="{BB962C8B-B14F-4D97-AF65-F5344CB8AC3E}">
        <p14:creationId xmlns:p14="http://schemas.microsoft.com/office/powerpoint/2010/main" val="1240538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2F737C-0CF5-AD53-50A7-E7EDA47A6244}"/>
              </a:ext>
            </a:extLst>
          </p:cNvPr>
          <p:cNvSpPr>
            <a:spLocks noGrp="1"/>
          </p:cNvSpPr>
          <p:nvPr>
            <p:ph type="title"/>
          </p:nvPr>
        </p:nvSpPr>
        <p:spPr>
          <a:xfrm>
            <a:off x="436122" y="2118360"/>
            <a:ext cx="9906000" cy="2247900"/>
          </a:xfrm>
        </p:spPr>
        <p:txBody>
          <a:bodyPr>
            <a:normAutofit/>
          </a:bodyPr>
          <a:lstStyle/>
          <a:p>
            <a:r>
              <a:rPr lang="en-US" sz="4400" dirty="0"/>
              <a:t>Working</a:t>
            </a:r>
            <a:br>
              <a:rPr lang="en-US" sz="4400" dirty="0"/>
            </a:br>
            <a:r>
              <a:rPr lang="en-US" sz="4400" dirty="0"/>
              <a:t>with</a:t>
            </a:r>
            <a:br>
              <a:rPr lang="en-US" sz="4400" dirty="0"/>
            </a:br>
            <a:r>
              <a:rPr lang="en-US" sz="4400" dirty="0"/>
              <a:t>answers</a:t>
            </a:r>
          </a:p>
        </p:txBody>
      </p:sp>
      <p:pic>
        <p:nvPicPr>
          <p:cNvPr id="3" name="Picture 2">
            <a:extLst>
              <a:ext uri="{FF2B5EF4-FFF2-40B4-BE49-F238E27FC236}">
                <a16:creationId xmlns:a16="http://schemas.microsoft.com/office/drawing/2014/main" id="{801D174B-6A4A-D208-CF73-89EB9473A384}"/>
              </a:ext>
            </a:extLst>
          </p:cNvPr>
          <p:cNvPicPr>
            <a:picLocks noChangeAspect="1"/>
          </p:cNvPicPr>
          <p:nvPr/>
        </p:nvPicPr>
        <p:blipFill>
          <a:blip r:embed="rId3"/>
          <a:stretch>
            <a:fillRect/>
          </a:stretch>
        </p:blipFill>
        <p:spPr>
          <a:xfrm>
            <a:off x="3383280" y="0"/>
            <a:ext cx="6858000" cy="6858000"/>
          </a:xfrm>
          <a:prstGeom prst="rect">
            <a:avLst/>
          </a:prstGeom>
        </p:spPr>
      </p:pic>
    </p:spTree>
    <p:extLst>
      <p:ext uri="{BB962C8B-B14F-4D97-AF65-F5344CB8AC3E}">
        <p14:creationId xmlns:p14="http://schemas.microsoft.com/office/powerpoint/2010/main" val="4155662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DB5F3C-EA29-3EFC-9D49-93FAC779755D}"/>
              </a:ext>
            </a:extLst>
          </p:cNvPr>
          <p:cNvPicPr>
            <a:picLocks noChangeAspect="1"/>
          </p:cNvPicPr>
          <p:nvPr/>
        </p:nvPicPr>
        <p:blipFill>
          <a:blip r:embed="rId2"/>
          <a:stretch>
            <a:fillRect/>
          </a:stretch>
        </p:blipFill>
        <p:spPr>
          <a:xfrm>
            <a:off x="1253427" y="126859"/>
            <a:ext cx="9685147" cy="6604282"/>
          </a:xfrm>
          <a:prstGeom prst="rect">
            <a:avLst/>
          </a:prstGeom>
        </p:spPr>
      </p:pic>
    </p:spTree>
    <p:extLst>
      <p:ext uri="{BB962C8B-B14F-4D97-AF65-F5344CB8AC3E}">
        <p14:creationId xmlns:p14="http://schemas.microsoft.com/office/powerpoint/2010/main" val="1713273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2556C-8A1E-16F8-2104-D2110FA18D61}"/>
              </a:ext>
            </a:extLst>
          </p:cNvPr>
          <p:cNvSpPr>
            <a:spLocks noGrp="1"/>
          </p:cNvSpPr>
          <p:nvPr>
            <p:ph type="title"/>
          </p:nvPr>
        </p:nvSpPr>
        <p:spPr/>
        <p:txBody>
          <a:bodyPr/>
          <a:lstStyle/>
          <a:p>
            <a:r>
              <a:rPr lang="en-US" dirty="0"/>
              <a:t>Citations</a:t>
            </a:r>
          </a:p>
        </p:txBody>
      </p:sp>
      <p:pic>
        <p:nvPicPr>
          <p:cNvPr id="6" name="Picture 5">
            <a:extLst>
              <a:ext uri="{FF2B5EF4-FFF2-40B4-BE49-F238E27FC236}">
                <a16:creationId xmlns:a16="http://schemas.microsoft.com/office/drawing/2014/main" id="{D7A2DB78-8B04-D4A0-E7ED-8EC24818EE5F}"/>
              </a:ext>
            </a:extLst>
          </p:cNvPr>
          <p:cNvPicPr>
            <a:picLocks noChangeAspect="1"/>
          </p:cNvPicPr>
          <p:nvPr/>
        </p:nvPicPr>
        <p:blipFill>
          <a:blip r:embed="rId2"/>
          <a:stretch>
            <a:fillRect/>
          </a:stretch>
        </p:blipFill>
        <p:spPr>
          <a:xfrm>
            <a:off x="3933952" y="611921"/>
            <a:ext cx="6836481" cy="6050075"/>
          </a:xfrm>
          <a:prstGeom prst="rect">
            <a:avLst/>
          </a:prstGeom>
        </p:spPr>
      </p:pic>
    </p:spTree>
    <p:extLst>
      <p:ext uri="{BB962C8B-B14F-4D97-AF65-F5344CB8AC3E}">
        <p14:creationId xmlns:p14="http://schemas.microsoft.com/office/powerpoint/2010/main" val="2773643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7FE61-A3B5-D847-39A1-7846E060059E}"/>
              </a:ext>
            </a:extLst>
          </p:cNvPr>
          <p:cNvSpPr>
            <a:spLocks noGrp="1"/>
          </p:cNvSpPr>
          <p:nvPr>
            <p:ph type="title"/>
          </p:nvPr>
        </p:nvSpPr>
        <p:spPr/>
        <p:txBody>
          <a:bodyPr/>
          <a:lstStyle/>
          <a:p>
            <a:r>
              <a:rPr lang="en-US" dirty="0"/>
              <a:t>Citations</a:t>
            </a:r>
          </a:p>
        </p:txBody>
      </p:sp>
      <p:sp>
        <p:nvSpPr>
          <p:cNvPr id="3" name="Content Placeholder 2">
            <a:extLst>
              <a:ext uri="{FF2B5EF4-FFF2-40B4-BE49-F238E27FC236}">
                <a16:creationId xmlns:a16="http://schemas.microsoft.com/office/drawing/2014/main" id="{1239F51D-5218-FA69-A144-3E495DE9991B}"/>
              </a:ext>
            </a:extLst>
          </p:cNvPr>
          <p:cNvSpPr>
            <a:spLocks noGrp="1"/>
          </p:cNvSpPr>
          <p:nvPr>
            <p:ph idx="1"/>
          </p:nvPr>
        </p:nvSpPr>
        <p:spPr>
          <a:xfrm>
            <a:off x="1141412" y="1774803"/>
            <a:ext cx="9905999" cy="4537175"/>
          </a:xfrm>
        </p:spPr>
        <p:txBody>
          <a:bodyPr>
            <a:normAutofit/>
          </a:bodyPr>
          <a:lstStyle/>
          <a:p>
            <a:pPr marL="0" indent="0">
              <a:buNone/>
            </a:pPr>
            <a:r>
              <a:rPr lang="en-US" dirty="0"/>
              <a:t>Citations are quotes from your source documents that NotebookLM uses to build its responses. Each citation is a specific block of text from your source that is considered relevant to your question. Citations are direct quotes, and seeing these passages can help you check the accuracy of the response and find the original quote.</a:t>
            </a:r>
          </a:p>
          <a:p>
            <a:pPr marL="0" indent="0">
              <a:buNone/>
            </a:pPr>
            <a:endParaRPr lang="en-US" dirty="0"/>
          </a:p>
          <a:p>
            <a:pPr marL="0" indent="0">
              <a:buNone/>
            </a:pPr>
            <a:r>
              <a:rPr lang="en-US" sz="3200" dirty="0">
                <a:solidFill>
                  <a:schemeClr val="accent5"/>
                </a:solidFill>
              </a:rPr>
              <a:t>You can click on a citation to see the highlighted text from the original source.</a:t>
            </a:r>
          </a:p>
          <a:p>
            <a:pPr marL="0" indent="0">
              <a:buNone/>
            </a:pPr>
            <a:endParaRPr lang="en-US" dirty="0"/>
          </a:p>
        </p:txBody>
      </p:sp>
    </p:spTree>
    <p:extLst>
      <p:ext uri="{BB962C8B-B14F-4D97-AF65-F5344CB8AC3E}">
        <p14:creationId xmlns:p14="http://schemas.microsoft.com/office/powerpoint/2010/main" val="79943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DE5F1-0A59-E5AB-4B23-44E15D3640FC}"/>
              </a:ext>
            </a:extLst>
          </p:cNvPr>
          <p:cNvSpPr>
            <a:spLocks noGrp="1"/>
          </p:cNvSpPr>
          <p:nvPr>
            <p:ph type="title"/>
          </p:nvPr>
        </p:nvSpPr>
        <p:spPr/>
        <p:txBody>
          <a:bodyPr/>
          <a:lstStyle/>
          <a:p>
            <a:r>
              <a:rPr lang="en-US" dirty="0"/>
              <a:t>Copying the answer</a:t>
            </a:r>
          </a:p>
        </p:txBody>
      </p:sp>
      <p:pic>
        <p:nvPicPr>
          <p:cNvPr id="6" name="Picture 5">
            <a:extLst>
              <a:ext uri="{FF2B5EF4-FFF2-40B4-BE49-F238E27FC236}">
                <a16:creationId xmlns:a16="http://schemas.microsoft.com/office/drawing/2014/main" id="{9A072E3A-0ACA-F2D4-4209-8477A36D9A1E}"/>
              </a:ext>
            </a:extLst>
          </p:cNvPr>
          <p:cNvPicPr>
            <a:picLocks noChangeAspect="1"/>
          </p:cNvPicPr>
          <p:nvPr/>
        </p:nvPicPr>
        <p:blipFill>
          <a:blip r:embed="rId2"/>
          <a:stretch>
            <a:fillRect/>
          </a:stretch>
        </p:blipFill>
        <p:spPr>
          <a:xfrm>
            <a:off x="4648606" y="2192956"/>
            <a:ext cx="2894788" cy="2567957"/>
          </a:xfrm>
          <a:prstGeom prst="rect">
            <a:avLst/>
          </a:prstGeom>
        </p:spPr>
      </p:pic>
    </p:spTree>
    <p:extLst>
      <p:ext uri="{BB962C8B-B14F-4D97-AF65-F5344CB8AC3E}">
        <p14:creationId xmlns:p14="http://schemas.microsoft.com/office/powerpoint/2010/main" val="3538900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39FF4-09B8-9E7D-51EE-79AF6E8E9BBA}"/>
              </a:ext>
            </a:extLst>
          </p:cNvPr>
          <p:cNvSpPr>
            <a:spLocks noGrp="1"/>
          </p:cNvSpPr>
          <p:nvPr>
            <p:ph type="title"/>
          </p:nvPr>
        </p:nvSpPr>
        <p:spPr/>
        <p:txBody>
          <a:bodyPr/>
          <a:lstStyle/>
          <a:p>
            <a:r>
              <a:rPr lang="en-US" dirty="0"/>
              <a:t>Giving feedback</a:t>
            </a:r>
          </a:p>
        </p:txBody>
      </p:sp>
      <p:pic>
        <p:nvPicPr>
          <p:cNvPr id="4" name="Picture 3">
            <a:extLst>
              <a:ext uri="{FF2B5EF4-FFF2-40B4-BE49-F238E27FC236}">
                <a16:creationId xmlns:a16="http://schemas.microsoft.com/office/drawing/2014/main" id="{DA5A039B-42B7-82CD-C0A4-93B9D4281CAB}"/>
              </a:ext>
            </a:extLst>
          </p:cNvPr>
          <p:cNvPicPr>
            <a:picLocks noChangeAspect="1"/>
          </p:cNvPicPr>
          <p:nvPr/>
        </p:nvPicPr>
        <p:blipFill>
          <a:blip r:embed="rId2"/>
          <a:stretch>
            <a:fillRect/>
          </a:stretch>
        </p:blipFill>
        <p:spPr>
          <a:xfrm>
            <a:off x="4514072" y="2317505"/>
            <a:ext cx="3163857" cy="2527449"/>
          </a:xfrm>
          <a:prstGeom prst="rect">
            <a:avLst/>
          </a:prstGeom>
        </p:spPr>
      </p:pic>
    </p:spTree>
    <p:extLst>
      <p:ext uri="{BB962C8B-B14F-4D97-AF65-F5344CB8AC3E}">
        <p14:creationId xmlns:p14="http://schemas.microsoft.com/office/powerpoint/2010/main" val="360532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013F8-FA90-8E75-68EE-B797F3D6C3D0}"/>
              </a:ext>
            </a:extLst>
          </p:cNvPr>
          <p:cNvSpPr>
            <a:spLocks noGrp="1"/>
          </p:cNvSpPr>
          <p:nvPr>
            <p:ph type="title"/>
          </p:nvPr>
        </p:nvSpPr>
        <p:spPr/>
        <p:txBody>
          <a:bodyPr/>
          <a:lstStyle/>
          <a:p>
            <a:r>
              <a:rPr lang="en-US" dirty="0"/>
              <a:t>Save to note </a:t>
            </a:r>
            <a:br>
              <a:rPr lang="en-US" dirty="0"/>
            </a:br>
            <a:r>
              <a:rPr lang="en-US" dirty="0"/>
              <a:t>(saved response)</a:t>
            </a:r>
          </a:p>
        </p:txBody>
      </p:sp>
      <p:pic>
        <p:nvPicPr>
          <p:cNvPr id="4" name="Picture 3">
            <a:extLst>
              <a:ext uri="{FF2B5EF4-FFF2-40B4-BE49-F238E27FC236}">
                <a16:creationId xmlns:a16="http://schemas.microsoft.com/office/drawing/2014/main" id="{9B4090DA-6E7D-3479-4A73-16D8A50E5035}"/>
              </a:ext>
            </a:extLst>
          </p:cNvPr>
          <p:cNvPicPr>
            <a:picLocks noChangeAspect="1"/>
          </p:cNvPicPr>
          <p:nvPr/>
        </p:nvPicPr>
        <p:blipFill>
          <a:blip r:embed="rId2"/>
          <a:stretch>
            <a:fillRect/>
          </a:stretch>
        </p:blipFill>
        <p:spPr>
          <a:xfrm>
            <a:off x="3442948" y="2781703"/>
            <a:ext cx="5306105" cy="1797792"/>
          </a:xfrm>
          <a:prstGeom prst="rect">
            <a:avLst/>
          </a:prstGeom>
        </p:spPr>
      </p:pic>
    </p:spTree>
    <p:extLst>
      <p:ext uri="{BB962C8B-B14F-4D97-AF65-F5344CB8AC3E}">
        <p14:creationId xmlns:p14="http://schemas.microsoft.com/office/powerpoint/2010/main" val="2910209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8DCE19AD-E41F-71AC-CBD0-0E00D68D4ADE}"/>
              </a:ext>
            </a:extLst>
          </p:cNvPr>
          <p:cNvGrpSpPr/>
          <p:nvPr/>
        </p:nvGrpSpPr>
        <p:grpSpPr>
          <a:xfrm>
            <a:off x="8250479" y="533195"/>
            <a:ext cx="3185201" cy="6199560"/>
            <a:chOff x="692083" y="319187"/>
            <a:chExt cx="3185201" cy="6199560"/>
          </a:xfrm>
        </p:grpSpPr>
        <p:pic>
          <p:nvPicPr>
            <p:cNvPr id="7" name="Picture 6">
              <a:extLst>
                <a:ext uri="{FF2B5EF4-FFF2-40B4-BE49-F238E27FC236}">
                  <a16:creationId xmlns:a16="http://schemas.microsoft.com/office/drawing/2014/main" id="{1A66923C-AD0E-0E7F-CDE5-A931C5811849}"/>
                </a:ext>
              </a:extLst>
            </p:cNvPr>
            <p:cNvPicPr>
              <a:picLocks noChangeAspect="1"/>
            </p:cNvPicPr>
            <p:nvPr/>
          </p:nvPicPr>
          <p:blipFill>
            <a:blip r:embed="rId3"/>
            <a:stretch>
              <a:fillRect/>
            </a:stretch>
          </p:blipFill>
          <p:spPr>
            <a:xfrm>
              <a:off x="1148777" y="319187"/>
              <a:ext cx="2271812" cy="1777031"/>
            </a:xfrm>
            <a:prstGeom prst="rect">
              <a:avLst/>
            </a:prstGeom>
          </p:spPr>
        </p:pic>
        <p:pic>
          <p:nvPicPr>
            <p:cNvPr id="9" name="Picture 8">
              <a:extLst>
                <a:ext uri="{FF2B5EF4-FFF2-40B4-BE49-F238E27FC236}">
                  <a16:creationId xmlns:a16="http://schemas.microsoft.com/office/drawing/2014/main" id="{880AE2DE-525D-1DAD-FDA5-656E28C65F1B}"/>
                </a:ext>
              </a:extLst>
            </p:cNvPr>
            <p:cNvPicPr>
              <a:picLocks noChangeAspect="1"/>
            </p:cNvPicPr>
            <p:nvPr/>
          </p:nvPicPr>
          <p:blipFill>
            <a:blip r:embed="rId4"/>
            <a:stretch>
              <a:fillRect/>
            </a:stretch>
          </p:blipFill>
          <p:spPr>
            <a:xfrm>
              <a:off x="692083" y="3333546"/>
              <a:ext cx="3185201" cy="3185201"/>
            </a:xfrm>
            <a:prstGeom prst="rect">
              <a:avLst/>
            </a:prstGeom>
          </p:spPr>
        </p:pic>
        <p:pic>
          <p:nvPicPr>
            <p:cNvPr id="11" name="Picture 10">
              <a:extLst>
                <a:ext uri="{FF2B5EF4-FFF2-40B4-BE49-F238E27FC236}">
                  <a16:creationId xmlns:a16="http://schemas.microsoft.com/office/drawing/2014/main" id="{499B1D99-3B59-4E51-DF00-E6FFFA1DDEF9}"/>
                </a:ext>
              </a:extLst>
            </p:cNvPr>
            <p:cNvPicPr>
              <a:picLocks noChangeAspect="1"/>
            </p:cNvPicPr>
            <p:nvPr/>
          </p:nvPicPr>
          <p:blipFill>
            <a:blip r:embed="rId5"/>
            <a:stretch>
              <a:fillRect/>
            </a:stretch>
          </p:blipFill>
          <p:spPr>
            <a:xfrm>
              <a:off x="1314626" y="2280259"/>
              <a:ext cx="1940115" cy="1829656"/>
            </a:xfrm>
            <a:prstGeom prst="rect">
              <a:avLst/>
            </a:prstGeom>
          </p:spPr>
        </p:pic>
      </p:grpSp>
      <p:pic>
        <p:nvPicPr>
          <p:cNvPr id="2" name="Picture 1">
            <a:extLst>
              <a:ext uri="{FF2B5EF4-FFF2-40B4-BE49-F238E27FC236}">
                <a16:creationId xmlns:a16="http://schemas.microsoft.com/office/drawing/2014/main" id="{D224438C-6BA8-9952-F67E-97904DBE5C0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76400" y="876300"/>
            <a:ext cx="5105400" cy="5105400"/>
          </a:xfrm>
          <a:prstGeom prst="rect">
            <a:avLst/>
          </a:prstGeom>
        </p:spPr>
      </p:pic>
    </p:spTree>
    <p:extLst>
      <p:ext uri="{BB962C8B-B14F-4D97-AF65-F5344CB8AC3E}">
        <p14:creationId xmlns:p14="http://schemas.microsoft.com/office/powerpoint/2010/main" val="12776662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14CE65A-EF34-64F7-95BD-713ECE7436AF}"/>
              </a:ext>
            </a:extLst>
          </p:cNvPr>
          <p:cNvPicPr>
            <a:picLocks noChangeAspect="1"/>
          </p:cNvPicPr>
          <p:nvPr/>
        </p:nvPicPr>
        <p:blipFill>
          <a:blip r:embed="rId3"/>
          <a:stretch>
            <a:fillRect/>
          </a:stretch>
        </p:blipFill>
        <p:spPr>
          <a:xfrm>
            <a:off x="2417762" y="1295401"/>
            <a:ext cx="7353300" cy="3359494"/>
          </a:xfrm>
          <a:prstGeom prst="rect">
            <a:avLst/>
          </a:prstGeom>
        </p:spPr>
      </p:pic>
      <p:pic>
        <p:nvPicPr>
          <p:cNvPr id="5" name="Picture 4">
            <a:extLst>
              <a:ext uri="{FF2B5EF4-FFF2-40B4-BE49-F238E27FC236}">
                <a16:creationId xmlns:a16="http://schemas.microsoft.com/office/drawing/2014/main" id="{0E4F107F-10A0-5DE5-FC11-D19FC327D10E}"/>
              </a:ext>
            </a:extLst>
          </p:cNvPr>
          <p:cNvPicPr>
            <a:picLocks noChangeAspect="1"/>
          </p:cNvPicPr>
          <p:nvPr/>
        </p:nvPicPr>
        <p:blipFill>
          <a:blip r:embed="rId4"/>
          <a:stretch>
            <a:fillRect/>
          </a:stretch>
        </p:blipFill>
        <p:spPr>
          <a:xfrm>
            <a:off x="1837269" y="4791922"/>
            <a:ext cx="8514286" cy="1904762"/>
          </a:xfrm>
          <a:prstGeom prst="rect">
            <a:avLst/>
          </a:prstGeom>
        </p:spPr>
      </p:pic>
      <p:sp>
        <p:nvSpPr>
          <p:cNvPr id="7" name="Title 1">
            <a:extLst>
              <a:ext uri="{FF2B5EF4-FFF2-40B4-BE49-F238E27FC236}">
                <a16:creationId xmlns:a16="http://schemas.microsoft.com/office/drawing/2014/main" id="{5CF70684-C215-4415-F67B-E2E2EACA85D9}"/>
              </a:ext>
            </a:extLst>
          </p:cNvPr>
          <p:cNvSpPr>
            <a:spLocks noGrp="1"/>
          </p:cNvSpPr>
          <p:nvPr>
            <p:ph type="title"/>
          </p:nvPr>
        </p:nvSpPr>
        <p:spPr>
          <a:xfrm>
            <a:off x="1524000" y="381000"/>
            <a:ext cx="9144000" cy="838201"/>
          </a:xfrm>
        </p:spPr>
        <p:txBody>
          <a:bodyPr>
            <a:normAutofit/>
          </a:bodyPr>
          <a:lstStyle/>
          <a:p>
            <a:r>
              <a:rPr lang="en-US" dirty="0"/>
              <a:t>Become a Member!</a:t>
            </a:r>
          </a:p>
        </p:txBody>
      </p:sp>
    </p:spTree>
    <p:extLst>
      <p:ext uri="{BB962C8B-B14F-4D97-AF65-F5344CB8AC3E}">
        <p14:creationId xmlns:p14="http://schemas.microsoft.com/office/powerpoint/2010/main" val="3709759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64E9F8-31BB-31FA-5596-9C1E94AAC8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9225" y="1284514"/>
            <a:ext cx="9353550" cy="5344886"/>
          </a:xfrm>
          <a:prstGeom prst="rect">
            <a:avLst/>
          </a:prstGeom>
        </p:spPr>
      </p:pic>
      <p:sp>
        <p:nvSpPr>
          <p:cNvPr id="2" name="Title 1">
            <a:extLst>
              <a:ext uri="{FF2B5EF4-FFF2-40B4-BE49-F238E27FC236}">
                <a16:creationId xmlns:a16="http://schemas.microsoft.com/office/drawing/2014/main" id="{27BCEEA3-58AA-5FD1-C163-D9A7B1B5ADF1}"/>
              </a:ext>
            </a:extLst>
          </p:cNvPr>
          <p:cNvSpPr txBox="1">
            <a:spLocks/>
          </p:cNvSpPr>
          <p:nvPr/>
        </p:nvSpPr>
        <p:spPr>
          <a:xfrm>
            <a:off x="1524000" y="381000"/>
            <a:ext cx="9144000" cy="7620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n-US" sz="3200" cap="all" dirty="0">
                <a:solidFill>
                  <a:schemeClr val="tx1"/>
                </a:solidFill>
              </a:rPr>
              <a:t>https://www.youtube.com/@AIN</a:t>
            </a:r>
            <a:r>
              <a:rPr lang="en-US" sz="3200" dirty="0">
                <a:solidFill>
                  <a:schemeClr val="tx1"/>
                </a:solidFill>
              </a:rPr>
              <a:t>ews</a:t>
            </a:r>
            <a:r>
              <a:rPr lang="en-US" sz="3200" cap="all" dirty="0">
                <a:solidFill>
                  <a:schemeClr val="tx1"/>
                </a:solidFill>
              </a:rPr>
              <a:t>F</a:t>
            </a:r>
            <a:r>
              <a:rPr lang="en-US" sz="3200" dirty="0">
                <a:solidFill>
                  <a:schemeClr val="tx1"/>
                </a:solidFill>
              </a:rPr>
              <a:t>resh</a:t>
            </a:r>
            <a:endParaRPr lang="en-US" sz="3200" cap="all" dirty="0">
              <a:solidFill>
                <a:schemeClr val="tx1"/>
              </a:solidFill>
            </a:endParaRPr>
          </a:p>
        </p:txBody>
      </p:sp>
    </p:spTree>
    <p:extLst>
      <p:ext uri="{BB962C8B-B14F-4D97-AF65-F5344CB8AC3E}">
        <p14:creationId xmlns:p14="http://schemas.microsoft.com/office/powerpoint/2010/main" val="3175607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4585A-C5F2-048A-1113-84DCBF50F98A}"/>
              </a:ext>
            </a:extLst>
          </p:cNvPr>
          <p:cNvSpPr>
            <a:spLocks noGrp="1"/>
          </p:cNvSpPr>
          <p:nvPr>
            <p:ph type="title"/>
          </p:nvPr>
        </p:nvSpPr>
        <p:spPr/>
        <p:txBody>
          <a:bodyPr/>
          <a:lstStyle/>
          <a:p>
            <a:r>
              <a:rPr lang="en-US" dirty="0"/>
              <a:t>What you will learn</a:t>
            </a:r>
          </a:p>
        </p:txBody>
      </p:sp>
      <p:sp>
        <p:nvSpPr>
          <p:cNvPr id="3" name="Content Placeholder 2">
            <a:extLst>
              <a:ext uri="{FF2B5EF4-FFF2-40B4-BE49-F238E27FC236}">
                <a16:creationId xmlns:a16="http://schemas.microsoft.com/office/drawing/2014/main" id="{1A652C60-1992-1BDA-A16D-4206372F4074}"/>
              </a:ext>
            </a:extLst>
          </p:cNvPr>
          <p:cNvSpPr>
            <a:spLocks noGrp="1"/>
          </p:cNvSpPr>
          <p:nvPr>
            <p:ph sz="half" idx="1"/>
          </p:nvPr>
        </p:nvSpPr>
        <p:spPr/>
        <p:txBody>
          <a:bodyPr>
            <a:normAutofit lnSpcReduction="10000"/>
          </a:bodyPr>
          <a:lstStyle/>
          <a:p>
            <a:r>
              <a:rPr lang="en-US" sz="2800" strike="sngStrike" dirty="0"/>
              <a:t>What is NotebookLM?</a:t>
            </a:r>
          </a:p>
          <a:p>
            <a:r>
              <a:rPr lang="en-US" sz="2800" strike="sngStrike" dirty="0"/>
              <a:t>Getting NotebookLM</a:t>
            </a:r>
          </a:p>
          <a:p>
            <a:r>
              <a:rPr lang="en-US" sz="2800" strike="sngStrike" dirty="0"/>
              <a:t>Understanding Notebooks</a:t>
            </a:r>
          </a:p>
          <a:p>
            <a:r>
              <a:rPr lang="en-US" sz="2800" strike="sngStrike" dirty="0"/>
              <a:t>Using the Notebook Guide</a:t>
            </a:r>
          </a:p>
          <a:p>
            <a:r>
              <a:rPr lang="en-US" sz="2800" strike="sngStrike" dirty="0"/>
              <a:t>Creating Audio Overviews / Podcasts</a:t>
            </a:r>
          </a:p>
        </p:txBody>
      </p:sp>
      <p:sp>
        <p:nvSpPr>
          <p:cNvPr id="4" name="Content Placeholder 3">
            <a:extLst>
              <a:ext uri="{FF2B5EF4-FFF2-40B4-BE49-F238E27FC236}">
                <a16:creationId xmlns:a16="http://schemas.microsoft.com/office/drawing/2014/main" id="{52FA7257-838C-9B03-89D4-41F225D58312}"/>
              </a:ext>
            </a:extLst>
          </p:cNvPr>
          <p:cNvSpPr>
            <a:spLocks noGrp="1"/>
          </p:cNvSpPr>
          <p:nvPr>
            <p:ph sz="half" idx="2"/>
          </p:nvPr>
        </p:nvSpPr>
        <p:spPr/>
        <p:txBody>
          <a:bodyPr>
            <a:normAutofit lnSpcReduction="10000"/>
          </a:bodyPr>
          <a:lstStyle/>
          <a:p>
            <a:r>
              <a:rPr lang="en-US" sz="2800" strike="sngStrike" dirty="0"/>
              <a:t>Adding Notes</a:t>
            </a:r>
          </a:p>
          <a:p>
            <a:r>
              <a:rPr lang="en-US" sz="2800" dirty="0"/>
              <a:t>Asking Questions</a:t>
            </a:r>
          </a:p>
          <a:p>
            <a:r>
              <a:rPr lang="en-US" sz="2800" dirty="0"/>
              <a:t>Working with Answers</a:t>
            </a:r>
          </a:p>
          <a:p>
            <a:r>
              <a:rPr lang="en-US" sz="2800" dirty="0"/>
              <a:t>Sharing Notebooks</a:t>
            </a:r>
          </a:p>
          <a:p>
            <a:r>
              <a:rPr lang="en-US" sz="2800" dirty="0"/>
              <a:t>Use Cases</a:t>
            </a:r>
          </a:p>
        </p:txBody>
      </p:sp>
    </p:spTree>
    <p:extLst>
      <p:ext uri="{BB962C8B-B14F-4D97-AF65-F5344CB8AC3E}">
        <p14:creationId xmlns:p14="http://schemas.microsoft.com/office/powerpoint/2010/main" val="11732143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5B9B4-C5F4-1E29-A01C-781D7D1A928E}"/>
              </a:ext>
            </a:extLst>
          </p:cNvPr>
          <p:cNvSpPr>
            <a:spLocks noGrp="1"/>
          </p:cNvSpPr>
          <p:nvPr>
            <p:ph type="title"/>
          </p:nvPr>
        </p:nvSpPr>
        <p:spPr/>
        <p:txBody>
          <a:bodyPr>
            <a:normAutofit/>
          </a:bodyPr>
          <a:lstStyle/>
          <a:p>
            <a:r>
              <a:rPr lang="en-US" sz="3000" dirty="0"/>
              <a:t>https://www.youtube.com/@DailyAINewsPodcast</a:t>
            </a:r>
          </a:p>
        </p:txBody>
      </p:sp>
      <p:pic>
        <p:nvPicPr>
          <p:cNvPr id="4" name="Picture 3">
            <a:extLst>
              <a:ext uri="{FF2B5EF4-FFF2-40B4-BE49-F238E27FC236}">
                <a16:creationId xmlns:a16="http://schemas.microsoft.com/office/drawing/2014/main" id="{4D1F892E-AF2C-EE9F-8A56-1C1D48AB0172}"/>
              </a:ext>
            </a:extLst>
          </p:cNvPr>
          <p:cNvPicPr>
            <a:picLocks noChangeAspect="1"/>
          </p:cNvPicPr>
          <p:nvPr/>
        </p:nvPicPr>
        <p:blipFill>
          <a:blip r:embed="rId2"/>
          <a:stretch>
            <a:fillRect/>
          </a:stretch>
        </p:blipFill>
        <p:spPr>
          <a:xfrm>
            <a:off x="3640182" y="1817913"/>
            <a:ext cx="4911636" cy="4911636"/>
          </a:xfrm>
          <a:prstGeom prst="rect">
            <a:avLst/>
          </a:prstGeom>
        </p:spPr>
      </p:pic>
    </p:spTree>
    <p:extLst>
      <p:ext uri="{BB962C8B-B14F-4D97-AF65-F5344CB8AC3E}">
        <p14:creationId xmlns:p14="http://schemas.microsoft.com/office/powerpoint/2010/main" val="2870961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2F737C-0CF5-AD53-50A7-E7EDA47A6244}"/>
              </a:ext>
            </a:extLst>
          </p:cNvPr>
          <p:cNvSpPr>
            <a:spLocks noGrp="1"/>
          </p:cNvSpPr>
          <p:nvPr>
            <p:ph type="title"/>
          </p:nvPr>
        </p:nvSpPr>
        <p:spPr>
          <a:xfrm>
            <a:off x="270948" y="2377440"/>
            <a:ext cx="9906000" cy="1333500"/>
          </a:xfrm>
        </p:spPr>
        <p:txBody>
          <a:bodyPr>
            <a:normAutofit/>
          </a:bodyPr>
          <a:lstStyle/>
          <a:p>
            <a:r>
              <a:rPr lang="en-US" sz="4400" dirty="0"/>
              <a:t>Sharing</a:t>
            </a:r>
            <a:br>
              <a:rPr lang="en-US" sz="4400" dirty="0"/>
            </a:br>
            <a:r>
              <a:rPr lang="en-US" sz="4400" dirty="0"/>
              <a:t>Notebooks</a:t>
            </a:r>
          </a:p>
        </p:txBody>
      </p:sp>
      <p:pic>
        <p:nvPicPr>
          <p:cNvPr id="6" name="Picture 5">
            <a:extLst>
              <a:ext uri="{FF2B5EF4-FFF2-40B4-BE49-F238E27FC236}">
                <a16:creationId xmlns:a16="http://schemas.microsoft.com/office/drawing/2014/main" id="{9BC4110E-BA2B-DE25-AC06-396CEE5AB704}"/>
              </a:ext>
            </a:extLst>
          </p:cNvPr>
          <p:cNvPicPr>
            <a:picLocks noChangeAspect="1"/>
          </p:cNvPicPr>
          <p:nvPr/>
        </p:nvPicPr>
        <p:blipFill>
          <a:blip r:embed="rId3"/>
          <a:stretch>
            <a:fillRect/>
          </a:stretch>
        </p:blipFill>
        <p:spPr>
          <a:xfrm>
            <a:off x="3484122" y="0"/>
            <a:ext cx="6858000" cy="6858000"/>
          </a:xfrm>
          <a:prstGeom prst="rect">
            <a:avLst/>
          </a:prstGeom>
        </p:spPr>
      </p:pic>
    </p:spTree>
    <p:extLst>
      <p:ext uri="{BB962C8B-B14F-4D97-AF65-F5344CB8AC3E}">
        <p14:creationId xmlns:p14="http://schemas.microsoft.com/office/powerpoint/2010/main" val="17142894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C5C09-8EBA-2F8A-7E83-E66EFA827B2B}"/>
              </a:ext>
            </a:extLst>
          </p:cNvPr>
          <p:cNvSpPr>
            <a:spLocks noGrp="1"/>
          </p:cNvSpPr>
          <p:nvPr>
            <p:ph type="title"/>
          </p:nvPr>
        </p:nvSpPr>
        <p:spPr/>
        <p:txBody>
          <a:bodyPr/>
          <a:lstStyle/>
          <a:p>
            <a:r>
              <a:rPr lang="en-US" dirty="0"/>
              <a:t>Sharing Notebooks</a:t>
            </a:r>
          </a:p>
        </p:txBody>
      </p:sp>
      <p:sp>
        <p:nvSpPr>
          <p:cNvPr id="3" name="Content Placeholder 2">
            <a:extLst>
              <a:ext uri="{FF2B5EF4-FFF2-40B4-BE49-F238E27FC236}">
                <a16:creationId xmlns:a16="http://schemas.microsoft.com/office/drawing/2014/main" id="{C9F36CE9-968A-0DE8-B6F7-241637F76447}"/>
              </a:ext>
            </a:extLst>
          </p:cNvPr>
          <p:cNvSpPr>
            <a:spLocks noGrp="1"/>
          </p:cNvSpPr>
          <p:nvPr>
            <p:ph idx="1"/>
          </p:nvPr>
        </p:nvSpPr>
        <p:spPr/>
        <p:txBody>
          <a:bodyPr>
            <a:normAutofit/>
          </a:bodyPr>
          <a:lstStyle/>
          <a:p>
            <a:r>
              <a:rPr lang="en-US" dirty="0"/>
              <a:t>You can share notebooks by opening a notebook and clicking the “Share” icon in the top-right corner of the screen. You can grant either Viewer or Editor access to another user by adding their email address.</a:t>
            </a:r>
          </a:p>
          <a:p>
            <a:r>
              <a:rPr lang="en-US" dirty="0"/>
              <a:t>A viewer will have read-only access to all the source documents and notes you shared with them in the shared notebook</a:t>
            </a:r>
          </a:p>
          <a:p>
            <a:r>
              <a:rPr lang="en-US" dirty="0"/>
              <a:t>An editor will be able to view, add, or remove sources and notes in your shared notebook as well as share it further with other users</a:t>
            </a:r>
          </a:p>
        </p:txBody>
      </p:sp>
    </p:spTree>
    <p:extLst>
      <p:ext uri="{BB962C8B-B14F-4D97-AF65-F5344CB8AC3E}">
        <p14:creationId xmlns:p14="http://schemas.microsoft.com/office/powerpoint/2010/main" val="27377850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2027B-D011-ABC2-0A13-0DCF832EA761}"/>
              </a:ext>
            </a:extLst>
          </p:cNvPr>
          <p:cNvSpPr>
            <a:spLocks noGrp="1"/>
          </p:cNvSpPr>
          <p:nvPr>
            <p:ph type="title"/>
          </p:nvPr>
        </p:nvSpPr>
        <p:spPr/>
        <p:txBody>
          <a:bodyPr/>
          <a:lstStyle/>
          <a:p>
            <a:r>
              <a:rPr lang="en-US" dirty="0"/>
              <a:t>Serious Sharing Limitations</a:t>
            </a:r>
          </a:p>
        </p:txBody>
      </p:sp>
      <p:sp>
        <p:nvSpPr>
          <p:cNvPr id="3" name="Content Placeholder 2">
            <a:extLst>
              <a:ext uri="{FF2B5EF4-FFF2-40B4-BE49-F238E27FC236}">
                <a16:creationId xmlns:a16="http://schemas.microsoft.com/office/drawing/2014/main" id="{C3EEE2B0-41F6-0584-0F53-1FF93F3F9C8A}"/>
              </a:ext>
            </a:extLst>
          </p:cNvPr>
          <p:cNvSpPr>
            <a:spLocks noGrp="1"/>
          </p:cNvSpPr>
          <p:nvPr>
            <p:ph idx="1"/>
          </p:nvPr>
        </p:nvSpPr>
        <p:spPr>
          <a:xfrm>
            <a:off x="1141412" y="1802011"/>
            <a:ext cx="9905999" cy="4336139"/>
          </a:xfrm>
        </p:spPr>
        <p:txBody>
          <a:bodyPr>
            <a:normAutofit/>
          </a:bodyPr>
          <a:lstStyle/>
          <a:p>
            <a:pPr marL="0" indent="0">
              <a:buNone/>
            </a:pPr>
            <a:r>
              <a:rPr lang="en-US" sz="2800" dirty="0"/>
              <a:t>Personal Gmail accounts can share a notebook with </a:t>
            </a:r>
            <a:r>
              <a:rPr lang="en-US" sz="2800" u="sng" dirty="0"/>
              <a:t>at most 50 other individual users with Gmail accounts, and cannot share with Google Groups</a:t>
            </a:r>
            <a:r>
              <a:rPr lang="en-US" sz="2800" dirty="0"/>
              <a:t>. </a:t>
            </a:r>
          </a:p>
          <a:p>
            <a:pPr marL="0" indent="0">
              <a:buNone/>
            </a:pPr>
            <a:endParaRPr lang="en-US" sz="2800" dirty="0"/>
          </a:p>
          <a:p>
            <a:pPr marL="0" indent="0">
              <a:buNone/>
            </a:pPr>
            <a:r>
              <a:rPr lang="en-US" sz="2800" dirty="0"/>
              <a:t>Enterprise and EDU accounts (e.g. email@mycompany.com or email@uni.edu) can share a notebook with an unlimited number of individual users and google groups within the same organization.</a:t>
            </a:r>
          </a:p>
          <a:p>
            <a:pPr marL="0" indent="0">
              <a:buNone/>
            </a:pPr>
            <a:endParaRPr lang="en-US" sz="2800" dirty="0"/>
          </a:p>
        </p:txBody>
      </p:sp>
    </p:spTree>
    <p:extLst>
      <p:ext uri="{BB962C8B-B14F-4D97-AF65-F5344CB8AC3E}">
        <p14:creationId xmlns:p14="http://schemas.microsoft.com/office/powerpoint/2010/main" val="33206201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0E6C6E-FB03-E78B-23D8-1116BF74F4CE}"/>
              </a:ext>
            </a:extLst>
          </p:cNvPr>
          <p:cNvSpPr>
            <a:spLocks noGrp="1"/>
          </p:cNvSpPr>
          <p:nvPr>
            <p:ph type="title"/>
          </p:nvPr>
        </p:nvSpPr>
        <p:spPr>
          <a:xfrm>
            <a:off x="919263" y="2504872"/>
            <a:ext cx="9906000" cy="1366737"/>
          </a:xfrm>
        </p:spPr>
        <p:txBody>
          <a:bodyPr>
            <a:normAutofit/>
          </a:bodyPr>
          <a:lstStyle/>
          <a:p>
            <a:r>
              <a:rPr lang="en-US" sz="4400" dirty="0"/>
              <a:t>Use</a:t>
            </a:r>
            <a:br>
              <a:rPr lang="en-US" sz="4400" dirty="0"/>
            </a:br>
            <a:r>
              <a:rPr lang="en-US" sz="4400" dirty="0"/>
              <a:t>Cases</a:t>
            </a:r>
          </a:p>
        </p:txBody>
      </p:sp>
      <p:pic>
        <p:nvPicPr>
          <p:cNvPr id="6" name="Picture 5">
            <a:extLst>
              <a:ext uri="{FF2B5EF4-FFF2-40B4-BE49-F238E27FC236}">
                <a16:creationId xmlns:a16="http://schemas.microsoft.com/office/drawing/2014/main" id="{55446A39-A37B-A57B-573C-3187EDA18355}"/>
              </a:ext>
            </a:extLst>
          </p:cNvPr>
          <p:cNvPicPr>
            <a:picLocks noChangeAspect="1"/>
          </p:cNvPicPr>
          <p:nvPr/>
        </p:nvPicPr>
        <p:blipFill>
          <a:blip r:embed="rId3"/>
          <a:stretch>
            <a:fillRect/>
          </a:stretch>
        </p:blipFill>
        <p:spPr>
          <a:xfrm>
            <a:off x="2822643" y="0"/>
            <a:ext cx="6858000" cy="6858000"/>
          </a:xfrm>
          <a:prstGeom prst="rect">
            <a:avLst/>
          </a:prstGeom>
        </p:spPr>
      </p:pic>
    </p:spTree>
    <p:extLst>
      <p:ext uri="{BB962C8B-B14F-4D97-AF65-F5344CB8AC3E}">
        <p14:creationId xmlns:p14="http://schemas.microsoft.com/office/powerpoint/2010/main" val="9857012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3BD771-6E4C-9780-4244-695B41C82C29}"/>
              </a:ext>
            </a:extLst>
          </p:cNvPr>
          <p:cNvSpPr>
            <a:spLocks noGrp="1"/>
          </p:cNvSpPr>
          <p:nvPr>
            <p:ph type="title"/>
          </p:nvPr>
        </p:nvSpPr>
        <p:spPr/>
        <p:txBody>
          <a:bodyPr/>
          <a:lstStyle/>
          <a:p>
            <a:r>
              <a:rPr lang="en-US" dirty="0"/>
              <a:t>Research Tool</a:t>
            </a:r>
          </a:p>
        </p:txBody>
      </p:sp>
      <p:sp>
        <p:nvSpPr>
          <p:cNvPr id="5" name="Content Placeholder 4">
            <a:extLst>
              <a:ext uri="{FF2B5EF4-FFF2-40B4-BE49-F238E27FC236}">
                <a16:creationId xmlns:a16="http://schemas.microsoft.com/office/drawing/2014/main" id="{7A2E5698-A18F-5231-8E65-9559B65BDF0C}"/>
              </a:ext>
            </a:extLst>
          </p:cNvPr>
          <p:cNvSpPr>
            <a:spLocks noGrp="1"/>
          </p:cNvSpPr>
          <p:nvPr>
            <p:ph idx="1"/>
          </p:nvPr>
        </p:nvSpPr>
        <p:spPr>
          <a:xfrm>
            <a:off x="1141412" y="1770434"/>
            <a:ext cx="9905999" cy="4727643"/>
          </a:xfrm>
        </p:spPr>
        <p:txBody>
          <a:bodyPr>
            <a:normAutofit/>
          </a:bodyPr>
          <a:lstStyle/>
          <a:p>
            <a:pPr marL="0" indent="0">
              <a:buNone/>
            </a:pPr>
            <a:r>
              <a:rPr lang="en-US" dirty="0"/>
              <a:t>NotebookLM excels at workflows that involve synthesizing information dispersed across multiple documents, which makes it a valuable tool for students, scholars, journalists, analysts, and many other "knowledge worker" professions.</a:t>
            </a:r>
          </a:p>
          <a:p>
            <a:pPr marL="0" indent="0">
              <a:buNone/>
            </a:pPr>
            <a:endParaRPr lang="en-US" dirty="0"/>
          </a:p>
          <a:p>
            <a:pPr marL="0" indent="0">
              <a:buNone/>
            </a:pPr>
            <a:r>
              <a:rPr lang="en-US" dirty="0"/>
              <a:t>If your research material involves PDFs or Google Docs, you can create a notebook for the project you're working on, and immediately add the relevant documents as sources. Within seconds, NotebookLM becomes a virtual research assistant, capable of answering questions or tracking down references based entirely on the source materials you've supplied. </a:t>
            </a:r>
          </a:p>
        </p:txBody>
      </p:sp>
    </p:spTree>
    <p:extLst>
      <p:ext uri="{BB962C8B-B14F-4D97-AF65-F5344CB8AC3E}">
        <p14:creationId xmlns:p14="http://schemas.microsoft.com/office/powerpoint/2010/main" val="41187638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D2D57-9C8B-1916-E3F0-446E8C6863BA}"/>
              </a:ext>
            </a:extLst>
          </p:cNvPr>
          <p:cNvSpPr>
            <a:spLocks noGrp="1"/>
          </p:cNvSpPr>
          <p:nvPr>
            <p:ph type="title"/>
          </p:nvPr>
        </p:nvSpPr>
        <p:spPr/>
        <p:txBody>
          <a:bodyPr/>
          <a:lstStyle/>
          <a:p>
            <a:r>
              <a:rPr lang="en-US" dirty="0"/>
              <a:t>Meeting or Interview Transcripts</a:t>
            </a:r>
          </a:p>
        </p:txBody>
      </p:sp>
      <p:sp>
        <p:nvSpPr>
          <p:cNvPr id="3" name="Content Placeholder 2">
            <a:extLst>
              <a:ext uri="{FF2B5EF4-FFF2-40B4-BE49-F238E27FC236}">
                <a16:creationId xmlns:a16="http://schemas.microsoft.com/office/drawing/2014/main" id="{26E84225-182F-8AC8-49D0-000EBE05C52B}"/>
              </a:ext>
            </a:extLst>
          </p:cNvPr>
          <p:cNvSpPr>
            <a:spLocks noGrp="1"/>
          </p:cNvSpPr>
          <p:nvPr>
            <p:ph idx="1"/>
          </p:nvPr>
        </p:nvSpPr>
        <p:spPr>
          <a:xfrm>
            <a:off x="1141412" y="1741251"/>
            <a:ext cx="9905999" cy="4922196"/>
          </a:xfrm>
        </p:spPr>
        <p:txBody>
          <a:bodyPr/>
          <a:lstStyle/>
          <a:p>
            <a:pPr marL="0" indent="0">
              <a:buNone/>
            </a:pPr>
            <a:r>
              <a:rPr lang="en-US" dirty="0"/>
              <a:t>NotebookLM can help you remember, summarize, and quickly find relevant passages from transcripts that you upload as sources. A documentary filmmaker or podcast producer, for instance, can use NotebookLM to store dozens of transcripts, and ask open-ended questions based on information in all of the original transcripts.</a:t>
            </a:r>
          </a:p>
          <a:p>
            <a:pPr marL="0" indent="0">
              <a:buNone/>
            </a:pPr>
            <a:endParaRPr lang="en-US" dirty="0"/>
          </a:p>
          <a:p>
            <a:pPr marL="0" indent="0">
              <a:buNone/>
            </a:pPr>
            <a:r>
              <a:rPr lang="en-US" dirty="0"/>
              <a:t>Or a financial analyst could upload the transcripts from a few years’ worth of earnings calls for a company, and ask questions like: “What did Bob Packman say about profitability in Q3 of 2022”? Or “what were the new products the CEO mentioned that they were so excited about?”</a:t>
            </a:r>
          </a:p>
        </p:txBody>
      </p:sp>
    </p:spTree>
    <p:extLst>
      <p:ext uri="{BB962C8B-B14F-4D97-AF65-F5344CB8AC3E}">
        <p14:creationId xmlns:p14="http://schemas.microsoft.com/office/powerpoint/2010/main" val="34166400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5F480-2C45-2E86-973D-405A1AAC9DBF}"/>
              </a:ext>
            </a:extLst>
          </p:cNvPr>
          <p:cNvSpPr>
            <a:spLocks noGrp="1"/>
          </p:cNvSpPr>
          <p:nvPr>
            <p:ph type="title"/>
          </p:nvPr>
        </p:nvSpPr>
        <p:spPr/>
        <p:txBody>
          <a:bodyPr/>
          <a:lstStyle/>
          <a:p>
            <a:r>
              <a:rPr lang="en-US" dirty="0"/>
              <a:t>Help Center or Onboarding Guide</a:t>
            </a:r>
          </a:p>
        </p:txBody>
      </p:sp>
      <p:sp>
        <p:nvSpPr>
          <p:cNvPr id="3" name="Content Placeholder 2">
            <a:extLst>
              <a:ext uri="{FF2B5EF4-FFF2-40B4-BE49-F238E27FC236}">
                <a16:creationId xmlns:a16="http://schemas.microsoft.com/office/drawing/2014/main" id="{C24CC1F2-C077-BCE7-878D-8C2CB7371BBF}"/>
              </a:ext>
            </a:extLst>
          </p:cNvPr>
          <p:cNvSpPr>
            <a:spLocks noGrp="1"/>
          </p:cNvSpPr>
          <p:nvPr>
            <p:ph idx="1"/>
          </p:nvPr>
        </p:nvSpPr>
        <p:spPr>
          <a:xfrm>
            <a:off x="1141412" y="1780162"/>
            <a:ext cx="9905999" cy="4893012"/>
          </a:xfrm>
        </p:spPr>
        <p:txBody>
          <a:bodyPr>
            <a:normAutofit fontScale="92500" lnSpcReduction="20000"/>
          </a:bodyPr>
          <a:lstStyle/>
          <a:p>
            <a:pPr marL="0" indent="0">
              <a:buNone/>
            </a:pPr>
            <a:r>
              <a:rPr lang="en-US" sz="2800" dirty="0"/>
              <a:t>The combination of a chat interface with source grounding makes NotebookLM an excellent platform for help documentation or as a guide for new users, customers, or colleagues trying to understand a product or an organization.</a:t>
            </a:r>
          </a:p>
          <a:p>
            <a:pPr marL="0" indent="0">
              <a:buNone/>
            </a:pPr>
            <a:endParaRPr lang="en-US" sz="2800" dirty="0"/>
          </a:p>
          <a:p>
            <a:pPr marL="0" indent="0">
              <a:buNone/>
            </a:pPr>
            <a:r>
              <a:rPr lang="en-US" sz="2800" dirty="0"/>
              <a:t>Creating a help center is really just a matter of assembling documents that explain your product, service, or organization in a clear and comprehensive way. Once you’ve assembled the sources, create a notebook and upload the sources. At that point, NotebookLM will be able to answer questions based on information in those documents. You can share the Notebook with others in “Viewer” mode.</a:t>
            </a:r>
          </a:p>
        </p:txBody>
      </p:sp>
    </p:spTree>
    <p:extLst>
      <p:ext uri="{BB962C8B-B14F-4D97-AF65-F5344CB8AC3E}">
        <p14:creationId xmlns:p14="http://schemas.microsoft.com/office/powerpoint/2010/main" val="648493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15FEE7-8AA5-9EC2-8AB8-FC852070DC09}"/>
              </a:ext>
            </a:extLst>
          </p:cNvPr>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567096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2F737C-0CF5-AD53-50A7-E7EDA47A6244}"/>
              </a:ext>
            </a:extLst>
          </p:cNvPr>
          <p:cNvSpPr>
            <a:spLocks noGrp="1"/>
          </p:cNvSpPr>
          <p:nvPr>
            <p:ph type="title"/>
          </p:nvPr>
        </p:nvSpPr>
        <p:spPr>
          <a:xfrm>
            <a:off x="270948" y="2377440"/>
            <a:ext cx="9906000" cy="1333500"/>
          </a:xfrm>
        </p:spPr>
        <p:txBody>
          <a:bodyPr>
            <a:normAutofit/>
          </a:bodyPr>
          <a:lstStyle/>
          <a:p>
            <a:r>
              <a:rPr lang="en-US" sz="4400" dirty="0"/>
              <a:t>Asking</a:t>
            </a:r>
            <a:br>
              <a:rPr lang="en-US" sz="4400" dirty="0"/>
            </a:br>
            <a:r>
              <a:rPr lang="en-US" sz="4400" dirty="0"/>
              <a:t>Questions</a:t>
            </a:r>
          </a:p>
        </p:txBody>
      </p:sp>
      <p:pic>
        <p:nvPicPr>
          <p:cNvPr id="7" name="Picture 6">
            <a:extLst>
              <a:ext uri="{FF2B5EF4-FFF2-40B4-BE49-F238E27FC236}">
                <a16:creationId xmlns:a16="http://schemas.microsoft.com/office/drawing/2014/main" id="{437AA0F1-A893-EAC0-D91D-B3CD9459D455}"/>
              </a:ext>
            </a:extLst>
          </p:cNvPr>
          <p:cNvPicPr>
            <a:picLocks noChangeAspect="1"/>
          </p:cNvPicPr>
          <p:nvPr/>
        </p:nvPicPr>
        <p:blipFill>
          <a:blip r:embed="rId3"/>
          <a:stretch>
            <a:fillRect/>
          </a:stretch>
        </p:blipFill>
        <p:spPr>
          <a:xfrm>
            <a:off x="3268980" y="0"/>
            <a:ext cx="6858000" cy="6858000"/>
          </a:xfrm>
          <a:prstGeom prst="rect">
            <a:avLst/>
          </a:prstGeom>
        </p:spPr>
      </p:pic>
    </p:spTree>
    <p:extLst>
      <p:ext uri="{BB962C8B-B14F-4D97-AF65-F5344CB8AC3E}">
        <p14:creationId xmlns:p14="http://schemas.microsoft.com/office/powerpoint/2010/main" val="1285838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71BBC-5FDD-7218-27E5-8B3B289CB052}"/>
              </a:ext>
            </a:extLst>
          </p:cNvPr>
          <p:cNvSpPr>
            <a:spLocks noGrp="1"/>
          </p:cNvSpPr>
          <p:nvPr>
            <p:ph type="title"/>
          </p:nvPr>
        </p:nvSpPr>
        <p:spPr>
          <a:xfrm>
            <a:off x="1141413" y="618518"/>
            <a:ext cx="9905998" cy="1083822"/>
          </a:xfrm>
        </p:spPr>
        <p:txBody>
          <a:bodyPr/>
          <a:lstStyle/>
          <a:p>
            <a:r>
              <a:rPr lang="en-US" dirty="0"/>
              <a:t>Asking Questions: Sources</a:t>
            </a:r>
          </a:p>
        </p:txBody>
      </p:sp>
      <p:sp>
        <p:nvSpPr>
          <p:cNvPr id="3" name="Content Placeholder 2">
            <a:extLst>
              <a:ext uri="{FF2B5EF4-FFF2-40B4-BE49-F238E27FC236}">
                <a16:creationId xmlns:a16="http://schemas.microsoft.com/office/drawing/2014/main" id="{72CDBE70-02C8-F39D-58F5-1BF63B26F20C}"/>
              </a:ext>
            </a:extLst>
          </p:cNvPr>
          <p:cNvSpPr>
            <a:spLocks noGrp="1"/>
          </p:cNvSpPr>
          <p:nvPr>
            <p:ph idx="1"/>
          </p:nvPr>
        </p:nvSpPr>
        <p:spPr>
          <a:xfrm>
            <a:off x="1141412" y="1490725"/>
            <a:ext cx="5502579" cy="3392556"/>
          </a:xfrm>
        </p:spPr>
        <p:txBody>
          <a:bodyPr>
            <a:normAutofit/>
          </a:bodyPr>
          <a:lstStyle/>
          <a:p>
            <a:pPr marL="0" indent="0">
              <a:buNone/>
            </a:pPr>
            <a:r>
              <a:rPr lang="en-US" dirty="0"/>
              <a:t>Once you have uploaded your sources, you can ask the model questions about your source material.</a:t>
            </a:r>
          </a:p>
          <a:p>
            <a:pPr marL="0" indent="0">
              <a:buNone/>
            </a:pPr>
            <a:r>
              <a:rPr lang="en-US" dirty="0"/>
              <a:t>You can use the checkbox on each source to include or exclude certain sources the model should use to answer your question in a notebook.</a:t>
            </a:r>
          </a:p>
        </p:txBody>
      </p:sp>
      <p:pic>
        <p:nvPicPr>
          <p:cNvPr id="5" name="Picture 4">
            <a:extLst>
              <a:ext uri="{FF2B5EF4-FFF2-40B4-BE49-F238E27FC236}">
                <a16:creationId xmlns:a16="http://schemas.microsoft.com/office/drawing/2014/main" id="{DCD5252B-68BF-E685-30D6-E44BE61A1D2B}"/>
              </a:ext>
            </a:extLst>
          </p:cNvPr>
          <p:cNvPicPr>
            <a:picLocks noChangeAspect="1"/>
          </p:cNvPicPr>
          <p:nvPr/>
        </p:nvPicPr>
        <p:blipFill>
          <a:blip r:embed="rId2"/>
          <a:stretch>
            <a:fillRect/>
          </a:stretch>
        </p:blipFill>
        <p:spPr>
          <a:xfrm>
            <a:off x="8370471" y="350376"/>
            <a:ext cx="2676940" cy="3885593"/>
          </a:xfrm>
          <a:prstGeom prst="rect">
            <a:avLst/>
          </a:prstGeom>
        </p:spPr>
      </p:pic>
      <p:pic>
        <p:nvPicPr>
          <p:cNvPr id="9" name="Picture 8">
            <a:extLst>
              <a:ext uri="{FF2B5EF4-FFF2-40B4-BE49-F238E27FC236}">
                <a16:creationId xmlns:a16="http://schemas.microsoft.com/office/drawing/2014/main" id="{2CD13553-B869-BB9F-99AD-919B93F6FDCB}"/>
              </a:ext>
            </a:extLst>
          </p:cNvPr>
          <p:cNvPicPr>
            <a:picLocks noChangeAspect="1"/>
          </p:cNvPicPr>
          <p:nvPr/>
        </p:nvPicPr>
        <p:blipFill>
          <a:blip r:embed="rId3"/>
          <a:stretch>
            <a:fillRect/>
          </a:stretch>
        </p:blipFill>
        <p:spPr>
          <a:xfrm>
            <a:off x="698984" y="5108176"/>
            <a:ext cx="10790855" cy="1646063"/>
          </a:xfrm>
          <a:prstGeom prst="rect">
            <a:avLst/>
          </a:prstGeom>
        </p:spPr>
      </p:pic>
    </p:spTree>
    <p:extLst>
      <p:ext uri="{BB962C8B-B14F-4D97-AF65-F5344CB8AC3E}">
        <p14:creationId xmlns:p14="http://schemas.microsoft.com/office/powerpoint/2010/main" val="83983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71BBC-5FDD-7218-27E5-8B3B289CB052}"/>
              </a:ext>
            </a:extLst>
          </p:cNvPr>
          <p:cNvSpPr>
            <a:spLocks noGrp="1"/>
          </p:cNvSpPr>
          <p:nvPr>
            <p:ph type="title"/>
          </p:nvPr>
        </p:nvSpPr>
        <p:spPr>
          <a:xfrm>
            <a:off x="1453833" y="0"/>
            <a:ext cx="9905998" cy="871760"/>
          </a:xfrm>
        </p:spPr>
        <p:txBody>
          <a:bodyPr/>
          <a:lstStyle/>
          <a:p>
            <a:r>
              <a:rPr lang="en-US" dirty="0"/>
              <a:t>Asking Questions: notes</a:t>
            </a:r>
          </a:p>
        </p:txBody>
      </p:sp>
      <p:sp>
        <p:nvSpPr>
          <p:cNvPr id="3" name="Content Placeholder 2">
            <a:extLst>
              <a:ext uri="{FF2B5EF4-FFF2-40B4-BE49-F238E27FC236}">
                <a16:creationId xmlns:a16="http://schemas.microsoft.com/office/drawing/2014/main" id="{72CDBE70-02C8-F39D-58F5-1BF63B26F20C}"/>
              </a:ext>
            </a:extLst>
          </p:cNvPr>
          <p:cNvSpPr>
            <a:spLocks noGrp="1"/>
          </p:cNvSpPr>
          <p:nvPr>
            <p:ph idx="1"/>
          </p:nvPr>
        </p:nvSpPr>
        <p:spPr>
          <a:xfrm>
            <a:off x="1453832" y="812545"/>
            <a:ext cx="5502579" cy="3392556"/>
          </a:xfrm>
        </p:spPr>
        <p:txBody>
          <a:bodyPr>
            <a:normAutofit/>
          </a:bodyPr>
          <a:lstStyle/>
          <a:p>
            <a:pPr marL="0" indent="0">
              <a:buNone/>
            </a:pPr>
            <a:r>
              <a:rPr lang="en-US" dirty="0"/>
              <a:t>Once you have created your notes, you can ask the model questions about your notes.</a:t>
            </a:r>
          </a:p>
          <a:p>
            <a:pPr marL="0" indent="0">
              <a:buNone/>
            </a:pPr>
            <a:r>
              <a:rPr lang="en-US" dirty="0"/>
              <a:t>You can use the checkbox on each note to include or exclude certain notes the model should use to answer your question in a notebook.</a:t>
            </a:r>
          </a:p>
        </p:txBody>
      </p:sp>
      <p:pic>
        <p:nvPicPr>
          <p:cNvPr id="6" name="Picture 5">
            <a:extLst>
              <a:ext uri="{FF2B5EF4-FFF2-40B4-BE49-F238E27FC236}">
                <a16:creationId xmlns:a16="http://schemas.microsoft.com/office/drawing/2014/main" id="{607AF202-E2FD-C315-3FA5-1755C3295BC6}"/>
              </a:ext>
            </a:extLst>
          </p:cNvPr>
          <p:cNvPicPr>
            <a:picLocks noChangeAspect="1"/>
          </p:cNvPicPr>
          <p:nvPr/>
        </p:nvPicPr>
        <p:blipFill>
          <a:blip r:embed="rId2"/>
          <a:stretch>
            <a:fillRect/>
          </a:stretch>
        </p:blipFill>
        <p:spPr>
          <a:xfrm>
            <a:off x="-1588" y="3862890"/>
            <a:ext cx="12192000" cy="2972700"/>
          </a:xfrm>
          <a:prstGeom prst="rect">
            <a:avLst/>
          </a:prstGeom>
        </p:spPr>
      </p:pic>
    </p:spTree>
    <p:extLst>
      <p:ext uri="{BB962C8B-B14F-4D97-AF65-F5344CB8AC3E}">
        <p14:creationId xmlns:p14="http://schemas.microsoft.com/office/powerpoint/2010/main" val="3910338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04754D-53C2-BEC0-8D13-23A4570998D1}"/>
              </a:ext>
            </a:extLst>
          </p:cNvPr>
          <p:cNvSpPr>
            <a:spLocks noGrp="1"/>
          </p:cNvSpPr>
          <p:nvPr>
            <p:ph type="title"/>
          </p:nvPr>
        </p:nvSpPr>
        <p:spPr/>
        <p:txBody>
          <a:bodyPr/>
          <a:lstStyle/>
          <a:p>
            <a:r>
              <a:rPr lang="en-US" dirty="0"/>
              <a:t>Asking non-related questions</a:t>
            </a:r>
          </a:p>
        </p:txBody>
      </p:sp>
      <p:pic>
        <p:nvPicPr>
          <p:cNvPr id="6" name="Picture 5">
            <a:extLst>
              <a:ext uri="{FF2B5EF4-FFF2-40B4-BE49-F238E27FC236}">
                <a16:creationId xmlns:a16="http://schemas.microsoft.com/office/drawing/2014/main" id="{5E557315-9E39-9D68-3FB3-AECB04760A38}"/>
              </a:ext>
            </a:extLst>
          </p:cNvPr>
          <p:cNvPicPr>
            <a:picLocks noChangeAspect="1"/>
          </p:cNvPicPr>
          <p:nvPr/>
        </p:nvPicPr>
        <p:blipFill>
          <a:blip r:embed="rId2"/>
          <a:stretch>
            <a:fillRect/>
          </a:stretch>
        </p:blipFill>
        <p:spPr>
          <a:xfrm>
            <a:off x="510093" y="2259284"/>
            <a:ext cx="11442871" cy="2339431"/>
          </a:xfrm>
          <a:prstGeom prst="rect">
            <a:avLst/>
          </a:prstGeom>
        </p:spPr>
      </p:pic>
    </p:spTree>
    <p:extLst>
      <p:ext uri="{BB962C8B-B14F-4D97-AF65-F5344CB8AC3E}">
        <p14:creationId xmlns:p14="http://schemas.microsoft.com/office/powerpoint/2010/main" val="2177265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5235E-B957-78C6-380D-230C895C5BB2}"/>
              </a:ext>
            </a:extLst>
          </p:cNvPr>
          <p:cNvSpPr>
            <a:spLocks noGrp="1"/>
          </p:cNvSpPr>
          <p:nvPr>
            <p:ph type="title"/>
          </p:nvPr>
        </p:nvSpPr>
        <p:spPr/>
        <p:txBody>
          <a:bodyPr/>
          <a:lstStyle/>
          <a:p>
            <a:r>
              <a:rPr lang="en-US" dirty="0"/>
              <a:t>Opening / closing chat</a:t>
            </a:r>
          </a:p>
        </p:txBody>
      </p:sp>
      <p:pic>
        <p:nvPicPr>
          <p:cNvPr id="4" name="Picture 3">
            <a:extLst>
              <a:ext uri="{FF2B5EF4-FFF2-40B4-BE49-F238E27FC236}">
                <a16:creationId xmlns:a16="http://schemas.microsoft.com/office/drawing/2014/main" id="{4D498635-7DC7-D289-7E80-09EE7804E485}"/>
              </a:ext>
            </a:extLst>
          </p:cNvPr>
          <p:cNvPicPr>
            <a:picLocks noChangeAspect="1"/>
          </p:cNvPicPr>
          <p:nvPr/>
        </p:nvPicPr>
        <p:blipFill>
          <a:blip r:embed="rId2"/>
          <a:stretch>
            <a:fillRect/>
          </a:stretch>
        </p:blipFill>
        <p:spPr>
          <a:xfrm>
            <a:off x="1919735" y="2145805"/>
            <a:ext cx="2989543" cy="1428501"/>
          </a:xfrm>
          <a:prstGeom prst="rect">
            <a:avLst/>
          </a:prstGeom>
        </p:spPr>
      </p:pic>
      <p:pic>
        <p:nvPicPr>
          <p:cNvPr id="6" name="Picture 5">
            <a:extLst>
              <a:ext uri="{FF2B5EF4-FFF2-40B4-BE49-F238E27FC236}">
                <a16:creationId xmlns:a16="http://schemas.microsoft.com/office/drawing/2014/main" id="{18CAD717-BCF1-B423-EAFE-0E68970F0010}"/>
              </a:ext>
            </a:extLst>
          </p:cNvPr>
          <p:cNvPicPr>
            <a:picLocks noChangeAspect="1"/>
          </p:cNvPicPr>
          <p:nvPr/>
        </p:nvPicPr>
        <p:blipFill>
          <a:blip r:embed="rId3"/>
          <a:stretch>
            <a:fillRect/>
          </a:stretch>
        </p:blipFill>
        <p:spPr>
          <a:xfrm>
            <a:off x="5505044" y="2986102"/>
            <a:ext cx="2875587" cy="1305671"/>
          </a:xfrm>
          <a:prstGeom prst="rect">
            <a:avLst/>
          </a:prstGeom>
        </p:spPr>
      </p:pic>
    </p:spTree>
    <p:extLst>
      <p:ext uri="{BB962C8B-B14F-4D97-AF65-F5344CB8AC3E}">
        <p14:creationId xmlns:p14="http://schemas.microsoft.com/office/powerpoint/2010/main" val="20228560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8C7A3-B43F-BC38-70B0-8F97B72D3521}"/>
              </a:ext>
            </a:extLst>
          </p:cNvPr>
          <p:cNvSpPr>
            <a:spLocks noGrp="1"/>
          </p:cNvSpPr>
          <p:nvPr>
            <p:ph type="title"/>
          </p:nvPr>
        </p:nvSpPr>
        <p:spPr>
          <a:xfrm>
            <a:off x="1004253" y="2569238"/>
            <a:ext cx="9905998" cy="1478570"/>
          </a:xfrm>
          <a:solidFill>
            <a:schemeClr val="bg1"/>
          </a:solidFill>
        </p:spPr>
        <p:txBody>
          <a:bodyPr>
            <a:normAutofit/>
          </a:bodyPr>
          <a:lstStyle/>
          <a:p>
            <a:pPr algn="ctr"/>
            <a:r>
              <a:rPr lang="en-US" sz="4800" dirty="0"/>
              <a:t>chat history is </a:t>
            </a:r>
            <a:r>
              <a:rPr lang="en-US" sz="4800" dirty="0">
                <a:solidFill>
                  <a:srgbClr val="FF0000"/>
                </a:solidFill>
              </a:rPr>
              <a:t>not</a:t>
            </a:r>
            <a:r>
              <a:rPr lang="en-US" sz="4800" dirty="0"/>
              <a:t> retained</a:t>
            </a:r>
          </a:p>
        </p:txBody>
      </p:sp>
    </p:spTree>
    <p:extLst>
      <p:ext uri="{BB962C8B-B14F-4D97-AF65-F5344CB8AC3E}">
        <p14:creationId xmlns:p14="http://schemas.microsoft.com/office/powerpoint/2010/main" val="246692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A9B72A-ED8C-5F9F-0D4A-566CF44BB1DC}"/>
              </a:ext>
            </a:extLst>
          </p:cNvPr>
          <p:cNvSpPr>
            <a:spLocks noGrp="1"/>
          </p:cNvSpPr>
          <p:nvPr>
            <p:ph type="title"/>
          </p:nvPr>
        </p:nvSpPr>
        <p:spPr/>
        <p:txBody>
          <a:bodyPr/>
          <a:lstStyle/>
          <a:p>
            <a:r>
              <a:rPr lang="en-US" dirty="0"/>
              <a:t>Demo: </a:t>
            </a:r>
            <a:br>
              <a:rPr lang="en-US" dirty="0"/>
            </a:br>
            <a:r>
              <a:rPr lang="en-US" dirty="0"/>
              <a:t>questioning sources and notes</a:t>
            </a:r>
          </a:p>
        </p:txBody>
      </p:sp>
      <p:pic>
        <p:nvPicPr>
          <p:cNvPr id="5" name="Picture 4">
            <a:extLst>
              <a:ext uri="{FF2B5EF4-FFF2-40B4-BE49-F238E27FC236}">
                <a16:creationId xmlns:a16="http://schemas.microsoft.com/office/drawing/2014/main" id="{7708E434-DCA3-A887-13E0-359DF90A2DEF}"/>
              </a:ext>
            </a:extLst>
          </p:cNvPr>
          <p:cNvPicPr>
            <a:picLocks noChangeAspect="1"/>
          </p:cNvPicPr>
          <p:nvPr/>
        </p:nvPicPr>
        <p:blipFill>
          <a:blip r:embed="rId2"/>
          <a:stretch>
            <a:fillRect/>
          </a:stretch>
        </p:blipFill>
        <p:spPr>
          <a:xfrm>
            <a:off x="8599071" y="405274"/>
            <a:ext cx="2676940" cy="3885593"/>
          </a:xfrm>
          <a:prstGeom prst="rect">
            <a:avLst/>
          </a:prstGeom>
        </p:spPr>
      </p:pic>
      <p:pic>
        <p:nvPicPr>
          <p:cNvPr id="6" name="Picture 5">
            <a:extLst>
              <a:ext uri="{FF2B5EF4-FFF2-40B4-BE49-F238E27FC236}">
                <a16:creationId xmlns:a16="http://schemas.microsoft.com/office/drawing/2014/main" id="{990507BC-27A5-0399-9AC7-E7163A8AFE1F}"/>
              </a:ext>
            </a:extLst>
          </p:cNvPr>
          <p:cNvPicPr>
            <a:picLocks noChangeAspect="1"/>
          </p:cNvPicPr>
          <p:nvPr/>
        </p:nvPicPr>
        <p:blipFill>
          <a:blip r:embed="rId3"/>
          <a:stretch>
            <a:fillRect/>
          </a:stretch>
        </p:blipFill>
        <p:spPr>
          <a:xfrm>
            <a:off x="1293813" y="4397704"/>
            <a:ext cx="10090468" cy="2460296"/>
          </a:xfrm>
          <a:prstGeom prst="rect">
            <a:avLst/>
          </a:prstGeom>
        </p:spPr>
      </p:pic>
    </p:spTree>
    <p:extLst>
      <p:ext uri="{BB962C8B-B14F-4D97-AF65-F5344CB8AC3E}">
        <p14:creationId xmlns:p14="http://schemas.microsoft.com/office/powerpoint/2010/main" val="42041857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6400</TotalTime>
  <Words>802</Words>
  <Application>Microsoft Office PowerPoint</Application>
  <PresentationFormat>Widescreen</PresentationFormat>
  <Paragraphs>66</Paragraphs>
  <Slides>28</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Tw Cen MT</vt:lpstr>
      <vt:lpstr>Circuit</vt:lpstr>
      <vt:lpstr>How to really use Google NotebookLM update Part 3</vt:lpstr>
      <vt:lpstr>What you will learn</vt:lpstr>
      <vt:lpstr>Asking Questions</vt:lpstr>
      <vt:lpstr>Asking Questions: Sources</vt:lpstr>
      <vt:lpstr>Asking Questions: notes</vt:lpstr>
      <vt:lpstr>Asking non-related questions</vt:lpstr>
      <vt:lpstr>Opening / closing chat</vt:lpstr>
      <vt:lpstr>chat history is not retained</vt:lpstr>
      <vt:lpstr>Demo:  questioning sources and notes</vt:lpstr>
      <vt:lpstr>Working with answers</vt:lpstr>
      <vt:lpstr>PowerPoint Presentation</vt:lpstr>
      <vt:lpstr>Citations</vt:lpstr>
      <vt:lpstr>Citations</vt:lpstr>
      <vt:lpstr>Copying the answer</vt:lpstr>
      <vt:lpstr>Giving feedback</vt:lpstr>
      <vt:lpstr>Save to note  (saved response)</vt:lpstr>
      <vt:lpstr>PowerPoint Presentation</vt:lpstr>
      <vt:lpstr>Become a Member!</vt:lpstr>
      <vt:lpstr>PowerPoint Presentation</vt:lpstr>
      <vt:lpstr>https://www.youtube.com/@DailyAINewsPodcast</vt:lpstr>
      <vt:lpstr>Sharing Notebooks</vt:lpstr>
      <vt:lpstr>Sharing Notebooks</vt:lpstr>
      <vt:lpstr>Serious Sharing Limitations</vt:lpstr>
      <vt:lpstr>Use Cases</vt:lpstr>
      <vt:lpstr>Research Tool</vt:lpstr>
      <vt:lpstr>Meeting or Interview Transcripts</vt:lpstr>
      <vt:lpstr>Help Center or Onboarding Guide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really use Google Notebooklm</dc:title>
  <dc:creator>Zain</dc:creator>
  <cp:lastModifiedBy>Zain Naboulsi</cp:lastModifiedBy>
  <cp:revision>60</cp:revision>
  <dcterms:created xsi:type="dcterms:W3CDTF">2023-10-26T23:38:07Z</dcterms:created>
  <dcterms:modified xsi:type="dcterms:W3CDTF">2024-10-05T21:10:26Z</dcterms:modified>
</cp:coreProperties>
</file>